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61" r:id="rId2"/>
    <p:sldId id="292" r:id="rId3"/>
    <p:sldId id="295" r:id="rId4"/>
    <p:sldId id="319" r:id="rId5"/>
    <p:sldId id="316" r:id="rId6"/>
    <p:sldId id="317" r:id="rId7"/>
    <p:sldId id="320" r:id="rId8"/>
    <p:sldId id="299" r:id="rId9"/>
    <p:sldId id="326" r:id="rId10"/>
    <p:sldId id="328" r:id="rId11"/>
    <p:sldId id="356" r:id="rId12"/>
    <p:sldId id="348" r:id="rId13"/>
    <p:sldId id="322" r:id="rId14"/>
    <p:sldId id="344" r:id="rId15"/>
    <p:sldId id="346" r:id="rId16"/>
    <p:sldId id="345" r:id="rId17"/>
    <p:sldId id="353" r:id="rId18"/>
    <p:sldId id="352" r:id="rId19"/>
    <p:sldId id="331" r:id="rId20"/>
    <p:sldId id="321" r:id="rId21"/>
    <p:sldId id="310" r:id="rId22"/>
    <p:sldId id="324" r:id="rId23"/>
    <p:sldId id="327" r:id="rId24"/>
    <p:sldId id="297" r:id="rId25"/>
    <p:sldId id="355" r:id="rId26"/>
    <p:sldId id="29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CC"/>
    <a:srgbClr val="E9F4FD"/>
    <a:srgbClr val="E7FCFF"/>
    <a:srgbClr val="E5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EE347-3202-4F55-8EB4-E4743E518056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EADE-1314-485D-9555-4D6C611AAE2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60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7EADE-1314-485D-9555-4D6C611AAE22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466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CCB3-F316-4349-A59F-0BC41B1E2867}" type="datetimeFigureOut">
              <a:rPr lang="es-ES" smtClean="0"/>
              <a:pPr/>
              <a:t>01/05/2013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EBE7-815D-43C6-9BAC-D1019F3FAA7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E3937-4767-4CBE-8878-CB9F4F935B9C}" type="slidenum">
              <a:rPr lang="es-ES" smtClean="0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IMG_3967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EVIDENCIAS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EVIDENCIA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CARPETA%20PARA%20PROGRAMAR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71" y="1412776"/>
            <a:ext cx="6048672" cy="4725144"/>
          </a:xfrm>
          <a:prstGeom prst="rect">
            <a:avLst/>
          </a:prstGeom>
        </p:spPr>
      </p:pic>
      <p:pic>
        <p:nvPicPr>
          <p:cNvPr id="20482" name="Picture 2" descr="http://clubaventureros.org/wp-content/uploads/2011/12/Prism%C3%A1ticos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5135893"/>
            <a:ext cx="2880320" cy="19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75360" y="980728"/>
            <a:ext cx="685302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Hemos empezado nuestra tarea de grupo en el mes de octubre, planteando varias reuniones para recopilar toda la información recibida a través de nuestra formación: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Día 24-10  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Repaso de la terminología a utilizar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Día 31-10 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Evaluación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Día  7-11   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Rutinas y Estrategias de Aprendizaje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Día 14-11  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Grupos cooperativos 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PBL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Día 21-11  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E. Infantil: 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 inteligencias múltiples</a:t>
            </a:r>
          </a:p>
          <a:p>
            <a:pPr algn="just"/>
            <a:endParaRPr lang="es-E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Paralelamente, hemos creado una base de datos informática, donde se puedan cargar archivos y plantillas que sirvan de muestra y de ayuda para todos los profesores.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También hemos creado unos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carteles en forma de corcho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que servirán para ir mostrando las distintas evidencias que vayamos recogiendo. </a:t>
            </a:r>
          </a:p>
          <a:p>
            <a:pPr algn="just"/>
            <a:endParaRPr lang="es-E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A partir de diciembre, empezaremos a trabajar desde los ciclos, tratando de incentivar la innovación en las aulas. 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Nuestra idea es realizar una Sesión de Buenas Prácticas en el mes de junio. 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843841" y="1916832"/>
            <a:ext cx="288032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derecha"/>
          <p:cNvSpPr/>
          <p:nvPr/>
        </p:nvSpPr>
        <p:spPr>
          <a:xfrm>
            <a:off x="843174" y="2222866"/>
            <a:ext cx="288032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843841" y="2509438"/>
            <a:ext cx="288032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843841" y="2780928"/>
            <a:ext cx="288032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843841" y="3068960"/>
            <a:ext cx="288032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843841" y="3573016"/>
            <a:ext cx="288032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331640" y="18864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PLAN </a:t>
            </a:r>
            <a:r>
              <a:rPr lang="es-E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 TRABAJO</a:t>
            </a:r>
          </a:p>
        </p:txBody>
      </p:sp>
    </p:spTree>
    <p:extLst>
      <p:ext uri="{BB962C8B-B14F-4D97-AF65-F5344CB8AC3E}">
        <p14:creationId xmlns:p14="http://schemas.microsoft.com/office/powerpoint/2010/main" val="7764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4829" y="1194644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Diferentes </a:t>
            </a:r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rúbricas para evaluar trabajos escritos, presentaciones, láminas de plástica </a:t>
            </a: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s-ES_tradnl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Mapas </a:t>
            </a:r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mentales al final de cada tema</a:t>
            </a: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Varias </a:t>
            </a:r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estrategias de pensamiento combinadas para resolver un conflicto en </a:t>
            </a: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clase. Ej.: Fomentar </a:t>
            </a:r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el compañerismo y evitar el bullying</a:t>
            </a: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endParaRPr lang="es-ES_tradn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endParaRPr lang="es-ES_tradn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Iremos  </a:t>
            </a:r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creando </a:t>
            </a:r>
            <a:r>
              <a:rPr lang="es-ES_tradnl" b="1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una carpeta con las evidencias </a:t>
            </a:r>
            <a:r>
              <a:rPr lang="es-ES_tradnl" b="1" dirty="0">
                <a:latin typeface="Times New Roman" pitchFamily="18" charset="0"/>
                <a:cs typeface="Times New Roman" pitchFamily="18" charset="0"/>
              </a:rPr>
              <a:t>que consideramos interesantes.</a:t>
            </a:r>
          </a:p>
        </p:txBody>
      </p:sp>
      <p:pic>
        <p:nvPicPr>
          <p:cNvPr id="3" name="Imagen 4" descr="IMG_3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2818" y="1263743"/>
            <a:ext cx="2771644" cy="20787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n 3" descr="IMG_39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8000" y="4077072"/>
            <a:ext cx="3360374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4 CuadroTexto"/>
          <p:cNvSpPr txBox="1"/>
          <p:nvPr/>
        </p:nvSpPr>
        <p:spPr>
          <a:xfrm>
            <a:off x="539552" y="27977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¿Evidencias de «BUENAS PRÁCTICAS»?</a:t>
            </a:r>
            <a:endParaRPr lang="es-E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3837" y="5429797"/>
            <a:ext cx="288032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 descr="http://t3.gstatic.com/images?q=tbn:ANd9GcRRGlR_2uc0eK99QNwHcIk-VP5BPTlpM91SV1wPm53SgE3gbYUr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12" b="76037" l="15880" r="81116">
                        <a14:foregroundMark x1="49356" y1="64977" x2="73820" y2="31797"/>
                        <a14:foregroundMark x1="77253" y1="11060" x2="78112" y2="29493"/>
                        <a14:foregroundMark x1="29185" y1="38249" x2="29185" y2="38249"/>
                        <a14:foregroundMark x1="51502" y1="65438" x2="62232" y2="43779"/>
                        <a14:foregroundMark x1="46352" y1="63134" x2="58798" y2="46083"/>
                        <a14:foregroundMark x1="41202" y1="66359" x2="66953" y2="34562"/>
                        <a14:foregroundMark x1="40773" y1="65899" x2="53219" y2="68203"/>
                        <a14:foregroundMark x1="54506" y1="68203" x2="39056" y2="66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5" t="7373" r="13734" b="24885"/>
          <a:stretch/>
        </p:blipFill>
        <p:spPr bwMode="auto">
          <a:xfrm>
            <a:off x="3187342" y="3595301"/>
            <a:ext cx="2004924" cy="142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73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nocturnar.com/forum/attachments/diseno/71067d1352666117-bolas-de-navidad-26912d1322495505-foto-photoshop-de-arbol-de-navidad-bolas-navidad-photoshop-disen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100000"/>
                    </a14:imgEffect>
                    <a14:imgEffect>
                      <a14:colorTemperature colorTemp="3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0685">
            <a:off x="-1226702" y="-782550"/>
            <a:ext cx="4252587" cy="42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14546" y="928670"/>
            <a:ext cx="62681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En vísperas de la 1ª Evaluación, nos es imposible mantener estas reuniones de 2 horas semanales, los miércoles. Hemos procurado extender en los diferentes ciclos la idea de la «evaluación concreta», empezando a usar diversos instrumentos de Evaluación, como las rúbricas, las dianas y las fichas de observación. Vamos guardando evidencias en el «TABLÓN DE LA SALA INNOVA», en la base de datos de Intranet y en la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CARPETA DE EVIDENCIAS.</a:t>
            </a:r>
            <a:endParaRPr lang="es-E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Hemos pensado dejar para después de Navidad, el comienzo de las programaciones en los diferentes  ciclos.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IMG_39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214818"/>
            <a:ext cx="4786346" cy="23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avier\Desktop\PRISM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36712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Nuestro primer trabajo, al volver de vacaciones, ha consistido en tratar de concretar el currículo, dejando clara la gradación de los diferentes Criterios de Evaluación, objetivos, contenidos y mínimos exigibles, como un paso previo antes de programar.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Hemos tenido problemas con cierta terminología, al producirse incompatibilidades entre la «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Vía Inspección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» y la «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Vía Trilema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». No olvidemos que existe una tercera vía, y muy importante: «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La Vía de cada profesor/a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» o dicho de otro modo, 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«La Vía de cada día».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Nos ha costado, pero hemos conseguido conjugar las tres opciones e intentar meternos por fin en las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programaciones didácticas.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¡¡¡TODOS LOS COMPAÑEROS LO ESPERÁBAMOS CON GANAS!!!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us.cdn4.123rf.com/168nwm/andresr/andresr1008/andresr100800561/7510182-grupo-ocasional-de-personas-en-una-fila-aplaudiendo--aisladas-sobre-un-fondo-blan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0024"/>
            <a:ext cx="4211960" cy="28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67744" y="11663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 volver de Navidad</a:t>
            </a:r>
            <a:endParaRPr lang="es-E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116632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¿PASOS A SEGUIR?</a:t>
            </a:r>
            <a:endParaRPr lang="es-E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1 Revisar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las programaciones didácticas por áreas y decidir en qué punto paramos en cada nivel. Debemos buscar un punto de unión entre todas las cosas que hagamos y este puede ser el camino.</a:t>
            </a:r>
          </a:p>
          <a:p>
            <a:pPr lvl="0"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2 Revisar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los contenidos y los objetivos, comparando el PDF de la ley con lo que tengamos de la Editorial y posteriormente secuenciarlos en las partes que veamos adecuadas en cuanto el tiempo a emplear. (Serán las UUDD)</a:t>
            </a:r>
          </a:p>
          <a:p>
            <a:pPr lvl="0"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3 En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el grupo INNOVA hacer una programación cada persona,  todos a la vez, con unas referencias comunes, pero “pisando la tierra “de cada uno.</a:t>
            </a:r>
          </a:p>
          <a:p>
            <a:pPr lvl="0"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4 Llevar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estas ideas al ciclo, y con la ayuda de una carpeta que prepararemos para cada compañero/a, empezar de lleno a programar.</a:t>
            </a:r>
          </a:p>
          <a:p>
            <a:pPr lvl="0"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5 Seguir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el grupo en contacto, preparando material y resumiendo ideas. (Nos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juntaremos en un claustro a finales de abril, en ZARAGOZA en mayo y de nuevo en un claustro,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para la SESIÓN DE BUENAS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PRÁCTICAS, en junio)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pasosparaformarunaempresa.files.wordpress.com/2010/11/pasos-para-formar-una-empre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50">
                        <a14:foregroundMark x1="33750" y1="43000" x2="34500" y2="87333"/>
                        <a14:foregroundMark x1="31500" y1="55000" x2="33500" y2="79667"/>
                        <a14:foregroundMark x1="32750" y1="42333" x2="32750" y2="42333"/>
                        <a14:foregroundMark x1="31000" y1="40667" x2="31000" y2="40667"/>
                        <a14:foregroundMark x1="32750" y1="36667" x2="36500" y2="23000"/>
                        <a14:foregroundMark x1="36500" y1="17000" x2="32750" y2="29667"/>
                        <a14:foregroundMark x1="25500" y1="18000" x2="29000" y2="11333"/>
                        <a14:foregroundMark x1="12250" y1="63333" x2="29000" y2="58667"/>
                        <a14:foregroundMark x1="42750" y1="72000" x2="50500" y2="58333"/>
                        <a14:foregroundMark x1="48500" y1="76667" x2="69250" y2="62333"/>
                        <a14:foregroundMark x1="72750" y1="64333" x2="88500" y2="63000"/>
                        <a14:foregroundMark x1="32250" y1="10333" x2="38000" y2="12333"/>
                        <a14:foregroundMark x1="37000" y1="46333" x2="37000" y2="46333"/>
                        <a14:foregroundMark x1="33000" y1="48333" x2="33000" y2="48333"/>
                        <a14:foregroundMark x1="39750" y1="72667" x2="39750" y2="72667"/>
                        <a14:foregroundMark x1="37000" y1="68333" x2="37000" y2="68333"/>
                        <a14:foregroundMark x1="22250" y1="90333" x2="22250" y2="90333"/>
                        <a14:foregroundMark x1="20250" y1="95333" x2="20250" y2="95333"/>
                        <a14:backgroundMark x1="49500" y1="98000" x2="49500" y2="98000"/>
                        <a14:backgroundMark x1="47250" y1="93667" x2="47250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652723"/>
            <a:ext cx="4290588" cy="32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476672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Hemos pensado que, previamente, era importante </a:t>
            </a:r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elaborar una carpeta para entregar a cada compañero/a.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Les puede servir de ayuda a la hora de programar. Igualmente, con nuestra experiencia docente y la formación de los compañeros que se han dedicado al tema, hemos creado </a:t>
            </a:r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ppt que nos puede servir de referente con una serie de pasos importantes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s-E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A continuación, cada compañero del grupo, ha secuenciado los contenidos de una de las áreas que imparte, los ha traído al grupo en formato digital, y nos hemos propuesto realizar una Unidad Didáctica por Competencias, simultáneamente. Intentamos ayudarnos entre todos y utilizar todo nuestro material de referente.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learningdynamicsinc.org/wp-content/uploads/2013/01/ques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0" b="94900" l="4443" r="95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660">
            <a:off x="2707868" y="3414716"/>
            <a:ext cx="3872278" cy="37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2" y="18882"/>
            <a:ext cx="8176416" cy="6132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09888" y="165273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Vamos compartiendo nuestras ideas…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DSCF8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9" y="243666"/>
            <a:ext cx="8200677" cy="6150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24366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 empezamos a ver las cosas un poco más claras.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avier\Desktop\PRISM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2198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clubaventureros.org/wp-content/uploads/2011/12/Prism%C3%A1ticos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5135893"/>
            <a:ext cx="2880320" cy="19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Javier\Desktop\bombi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15416"/>
            <a:ext cx="8576919" cy="645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extrusionH="63500" contourW="38100" prstMaterial="matte">
            <a:bevelT w="107950" h="1016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1514537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Trabajar siempre en equipo</a:t>
            </a:r>
            <a:endParaRPr lang="es-E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Javier\Desktop\Nos ayudam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99392"/>
            <a:ext cx="8602211" cy="6454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84182" y="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Ayudándonos unos a otros</a:t>
            </a:r>
            <a:endParaRPr lang="es-E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88424" cy="6291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179512" y="92531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 olvidar el Proyecto Educativo  Institucional</a:t>
            </a:r>
            <a:endParaRPr lang="es-E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vier\Dropbox\INNOVA\Innova Instrumentos de Evaluación\Imágenes Innova\barco navega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"No hay viento favorable para aquél que no sabe a qué puerto se dirige"</a:t>
            </a:r>
          </a:p>
        </p:txBody>
      </p:sp>
    </p:spTree>
    <p:extLst>
      <p:ext uri="{BB962C8B-B14F-4D97-AF65-F5344CB8AC3E}">
        <p14:creationId xmlns:p14="http://schemas.microsoft.com/office/powerpoint/2010/main" val="20076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avier\Desktop\PRISM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" y="-18561"/>
            <a:ext cx="9150723" cy="68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1"/>
            <a:ext cx="4923740" cy="39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463">
            <a:off x="293329" y="165311"/>
            <a:ext cx="3324259" cy="2493194"/>
          </a:xfrm>
          <a:prstGeom prst="ellipse">
            <a:avLst/>
          </a:prstGeom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1 Elipse"/>
          <p:cNvSpPr/>
          <p:nvPr/>
        </p:nvSpPr>
        <p:spPr>
          <a:xfrm>
            <a:off x="4032743" y="2996828"/>
            <a:ext cx="288032" cy="217867"/>
          </a:xfrm>
          <a:prstGeom prst="ellipse">
            <a:avLst/>
          </a:prstGeom>
          <a:gradFill>
            <a:gsLst>
              <a:gs pos="0">
                <a:schemeClr val="bg1"/>
              </a:gs>
              <a:gs pos="10000">
                <a:schemeClr val="bg2"/>
              </a:gs>
              <a:gs pos="3000">
                <a:srgbClr val="E7FC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3556417" y="2680297"/>
            <a:ext cx="288032" cy="217867"/>
          </a:xfrm>
          <a:prstGeom prst="ellipse">
            <a:avLst/>
          </a:prstGeom>
          <a:gradFill>
            <a:gsLst>
              <a:gs pos="0">
                <a:schemeClr val="bg1"/>
              </a:gs>
              <a:gs pos="10000">
                <a:schemeClr val="bg2"/>
              </a:gs>
              <a:gs pos="3000">
                <a:srgbClr val="E7FC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Elipse"/>
          <p:cNvSpPr/>
          <p:nvPr/>
        </p:nvSpPr>
        <p:spPr>
          <a:xfrm>
            <a:off x="3084623" y="2405299"/>
            <a:ext cx="288032" cy="217867"/>
          </a:xfrm>
          <a:prstGeom prst="ellipse">
            <a:avLst/>
          </a:prstGeom>
          <a:gradFill>
            <a:gsLst>
              <a:gs pos="0">
                <a:schemeClr val="bg1"/>
              </a:gs>
              <a:gs pos="10000">
                <a:schemeClr val="bg2"/>
              </a:gs>
              <a:gs pos="3000">
                <a:srgbClr val="E7FC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2" descr="http://clubaventureros.org/wp-content/uploads/2011/12/Prism%C3%A1ticos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06182"/>
            <a:ext cx="2880320" cy="19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www.chcsa.org/images/comunidades/foto_comunidad_20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" y="-184185"/>
            <a:ext cx="9144000" cy="70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us.cdn3.123rf.com/168nwm/lumaxart2d/lumaxart2d0902/lumaxart2d090200902/4364961-mirando-con-los-prismatic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762" y1="11310" x2="54762" y2="11310"/>
                        <a14:foregroundMark x1="86310" y1="27976" x2="86310" y2="27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636912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avier\Desktop\PRISM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1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avier\Desktop\sa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avier\Desktop\innova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8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 Imagen" descr="LOGO CE SANTA ANA redibujad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9939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1286304"/>
            <a:ext cx="763284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Debemos fomentar diversos estilos de aprendizaje, variando la oferta metodológica. Eso creará igualdad de oportunidades. </a:t>
            </a: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APRENDER A APRENDER</a:t>
            </a:r>
            <a:endParaRPr lang="es-E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Los criterios y desempeños han de ser observables, medibles, evaluables. </a:t>
            </a: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FACILIDAD PARA OBSERVAR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Interactuar en clase formará los andamios del aprendizaje. </a:t>
            </a: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TRABAJO EN GRUPO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" sz="1600" b="1" dirty="0">
                <a:latin typeface="Times New Roman" pitchFamily="18" charset="0"/>
                <a:cs typeface="Times New Roman" pitchFamily="18" charset="0"/>
              </a:rPr>
              <a:t>Trabajando en grupo, lo importante es la interacción y el proceso, no el resultado, aunque también debemos valorarlo. </a:t>
            </a:r>
            <a:r>
              <a:rPr lang="es-E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COOPERACIÓN </a:t>
            </a:r>
            <a:endParaRPr lang="es-E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En una UD, no necesariamente emplearemos todas las competencias, pero procuremos usar siempre la</a:t>
            </a:r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 Social y Ciudadana, Transcendente, Aprender a Aprender </a:t>
            </a: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" sz="1600" b="1" i="1" dirty="0" smtClean="0">
                <a:latin typeface="Times New Roman" pitchFamily="18" charset="0"/>
                <a:cs typeface="Times New Roman" pitchFamily="18" charset="0"/>
              </a:rPr>
              <a:t> Autonomía e Iniciativa Personal</a:t>
            </a: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EVALUAR POR COMPETENCIAS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Valoremos la </a:t>
            </a: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EVALUACIÓN PARA EL APRENDIZAJE</a:t>
            </a: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, no sólo para calificar.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La mejor metodología no viene de una receta; depende de mí, de mi tiempo, mis recursos y mis alumnos. </a:t>
            </a: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REALIDAD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Un proyecto debe obtener siempre un resultado o producto tangible.  </a:t>
            </a: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SENTIDO PRÁCTICO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Busquemos a menudo momentos de reflexión en nuestros alumnos sobre cómo aprenden. </a:t>
            </a: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METACOGNICIÓN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Buscamos la innovación en el aula, pero queremos garantizar unas rutinas de trabajo básicas para cada área. </a:t>
            </a:r>
            <a:r>
              <a:rPr lang="es-E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GARANTÍA</a:t>
            </a:r>
          </a:p>
          <a:p>
            <a:pPr marL="285750" indent="-285750">
              <a:buFont typeface="Arial" charset="0"/>
              <a:buChar char="•"/>
            </a:pPr>
            <a:endParaRPr lang="es-ES" dirty="0" smtClean="0"/>
          </a:p>
          <a:p>
            <a:pPr marL="285750" indent="-285750">
              <a:buFont typeface="Arial" charset="0"/>
              <a:buChar char="•"/>
            </a:pP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619672" y="116632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IDEAS IMPORTANTES PARA   INNOVAR… SIENDO REALISTAS</a:t>
            </a:r>
            <a:endParaRPr lang="es-E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avier\Desktop\del equi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810</Words>
  <Application>Microsoft Office PowerPoint</Application>
  <PresentationFormat>Presentación en pantalla (4:3)</PresentationFormat>
  <Paragraphs>63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Javier</cp:lastModifiedBy>
  <cp:revision>187</cp:revision>
  <dcterms:created xsi:type="dcterms:W3CDTF">2012-10-18T19:40:07Z</dcterms:created>
  <dcterms:modified xsi:type="dcterms:W3CDTF">2013-05-01T13:15:43Z</dcterms:modified>
</cp:coreProperties>
</file>